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Air Quality in America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C8C8C8"/>
                </a:solidFill>
              </a:defRPr>
            </a:pPr>
            <a:r>
              <a:t>A Comprehensive Analysis of 42 Years of Data (1980-2022)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City Rankings: Best and Worst Cities in America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TOP 10 WORST CITIES - All in California!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Riverside #1 worst (124.9 AQI)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Los Angeles, Bakersfield, Fresno follow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TOP 10 BEST CITIES - Diverse locations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Alma, MI cleanest (5.0 AQI)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Clean cities found across many states</a:t>
            </a:r>
          </a:p>
        </p:txBody>
      </p:sp>
      <p:pic>
        <p:nvPicPr>
          <p:cNvPr id="5" name="Picture 4" descr="viz5_city_rank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80160"/>
            <a:ext cx="6583680" cy="36249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Regional Analysis: Geography Matters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Mountain West: Worst region (50.6 AQI)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Great Plains: Best region (42.7 AQI)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West Coast high due to PM10 (dust)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Midwest/South: Ozone dominant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Regional variations in pollutant types</a:t>
            </a:r>
          </a:p>
        </p:txBody>
      </p:sp>
      <p:pic>
        <p:nvPicPr>
          <p:cNvPr id="5" name="Picture 4" descr="viz6_regional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80160"/>
            <a:ext cx="6583680" cy="4670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Geographic Distribution: Mapping Air Quality Across the USA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All 5 worst cities located in California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Midwest shows consistently clean air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East Coast: Moderate levels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Pacific Northwest: Generally good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Clear geographic clustering patterns</a:t>
            </a:r>
          </a:p>
        </p:txBody>
      </p:sp>
      <p:pic>
        <p:nvPicPr>
          <p:cNvPr id="5" name="Picture 4" descr="viz7_geographic_sca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80160"/>
            <a:ext cx="6583680" cy="44282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Surprising Finding: Population Has WEAK Effect on Air Quality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Correlation r=0.20 (weak positive)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Population density r=0.14 (even weaker!)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Geography and climate matter more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Worst cities are NOT always the biggest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Riverside worse than NYC despite size</a:t>
            </a:r>
          </a:p>
        </p:txBody>
      </p:sp>
      <p:pic>
        <p:nvPicPr>
          <p:cNvPr id="5" name="Picture 4" descr="viz11_population_relationshi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80160"/>
            <a:ext cx="6583680" cy="51402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Extreme Air Quality Events: A Success 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1988: Worst year with 5,029 extreme events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Dramatic decline since the 1990s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Ozone causes 56% of extreme events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PM2.5 responsible for 38% of extremes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2020s: Fewer than 500 events per year</a:t>
            </a:r>
          </a:p>
        </p:txBody>
      </p:sp>
      <p:pic>
        <p:nvPicPr>
          <p:cNvPr id="5" name="Picture 4" descr="viz10_extreme_eve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80160"/>
            <a:ext cx="6583680" cy="49197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Conclusions &amp; Future Recommendations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46304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40080" y="164592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✅ Air quality regulations (Clean Air Act) are working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17920" y="146304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400800" y="164592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🎯 Focus on California - consistently worst performer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292608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" y="310896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☀️ Summer interventions crucial (Ozone peaks)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17920" y="292608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00800" y="310896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🏙️ City size alone doesn't predict air quality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438912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0080" y="457200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📊 Continue monitoring PM2.5 and Ozone as top concerns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17920" y="438912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00800" y="457200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🔮 Data-driven decisions can further improve outcomes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Executive Summary: Key Findings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46304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40080" y="164592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📈 26% improvement in air quality from 1980 to 2022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17920" y="146304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400800" y="164592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☀️ Summer months have the worst air quality (July peak: 57.5 AQI)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292608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" y="310896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🏭 Ozone is the dominant pollutant (54% of readings)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17920" y="292608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00800" y="310896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📍 California cities consistently rank as worst for air quality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438912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0080" y="457200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🌍 Geography matters more than population size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17920" y="4389120"/>
            <a:ext cx="5303520" cy="1188720"/>
          </a:xfrm>
          <a:prstGeom prst="roundRect">
            <a:avLst/>
          </a:prstGeom>
          <a:solidFill>
            <a:srgbClr val="F5F8FA"/>
          </a:solidFill>
          <a:ln>
            <a:solidFill>
              <a:srgbClr val="C8D2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00800" y="4572000"/>
            <a:ext cx="493776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282828"/>
                </a:solidFill>
              </a:defRPr>
            </a:pPr>
            <a:r>
              <a:t>⚠️ Extreme events have decreased dramatically since the 1990s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About the Dataset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46304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  <a:defRPr sz="2200">
                <a:solidFill>
                  <a:srgbClr val="323232"/>
                </a:solidFill>
              </a:defRPr>
            </a:pPr>
            <a:r>
              <a:t>• 5 million+ air quality readings from EPA monitoring stations</a:t>
            </a:r>
          </a:p>
          <a:p>
            <a:pPr>
              <a:spcBef>
                <a:spcPts val="1600"/>
              </a:spcBef>
              <a:defRPr sz="2200">
                <a:solidFill>
                  <a:srgbClr val="323232"/>
                </a:solidFill>
              </a:defRPr>
            </a:pPr>
            <a:r>
              <a:t>• 42 years of data spanning 1980 to 2022</a:t>
            </a:r>
          </a:p>
          <a:p>
            <a:pPr>
              <a:spcBef>
                <a:spcPts val="1600"/>
              </a:spcBef>
              <a:defRPr sz="2200">
                <a:solidFill>
                  <a:srgbClr val="323232"/>
                </a:solidFill>
              </a:defRPr>
            </a:pPr>
            <a:r>
              <a:t>• Coverage: 634 cities across 52 states/territories</a:t>
            </a:r>
          </a:p>
          <a:p>
            <a:pPr>
              <a:spcBef>
                <a:spcPts val="1600"/>
              </a:spcBef>
              <a:defRPr sz="2200">
                <a:solidFill>
                  <a:srgbClr val="323232"/>
                </a:solidFill>
              </a:defRPr>
            </a:pPr>
            <a:r>
              <a:t>• 5 pollutants tracked: Ozone, PM2.5, PM10, NO2, CO</a:t>
            </a:r>
          </a:p>
          <a:p>
            <a:pPr>
              <a:spcBef>
                <a:spcPts val="1600"/>
              </a:spcBef>
              <a:defRPr sz="2200">
                <a:solidFill>
                  <a:srgbClr val="323232"/>
                </a:solidFill>
              </a:defRPr>
            </a:pPr>
            <a:r>
              <a:t>• Air Quality Index (AQI) used as primary metric</a:t>
            </a:r>
          </a:p>
          <a:p>
            <a:pPr>
              <a:spcBef>
                <a:spcPts val="1600"/>
              </a:spcBef>
              <a:defRPr sz="2200">
                <a:solidFill>
                  <a:srgbClr val="323232"/>
                </a:solidFill>
              </a:defRPr>
            </a:pPr>
            <a:r>
              <a:t>• AQI Categories: Good (0-50), Moderate (51-100), Unhealthy (101+)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42 Years of Progress: Air Quality Improvement Over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Average AQI decreased from 54.6 to 40.6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26% overall improvement in air quality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Clear downward trend since 1990s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Clean Air Act regulations showing impact</a:t>
            </a:r>
          </a:p>
        </p:txBody>
      </p:sp>
      <p:pic>
        <p:nvPicPr>
          <p:cNvPr id="5" name="Picture 4" descr="viz1_times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80160"/>
            <a:ext cx="6583680" cy="32883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Decade-by-Decade Analysis: Consistent Improvement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1980s: Average AQI 53.4 (worst decade)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1990s: AQI dropped to 46.8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2000s: Slight increase to 48.0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2010s: Significant drop to 43.1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2020s: Best yet at 40.9 (23% better than 1980s)</a:t>
            </a:r>
          </a:p>
        </p:txBody>
      </p:sp>
      <p:pic>
        <p:nvPicPr>
          <p:cNvPr id="5" name="Picture 4" descr="viz3_deca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80160"/>
            <a:ext cx="6583680" cy="37219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Seasonal Patterns: Summer Has Worst Air Quality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July peak: 57.5 AQI (highest month)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Winter months: Lowest AQI readings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Ozone dominates in summer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PM2.5 more prevalent in winter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Temperature and sunlight drive patterns</a:t>
            </a:r>
          </a:p>
        </p:txBody>
      </p:sp>
      <p:pic>
        <p:nvPicPr>
          <p:cNvPr id="5" name="Picture 4" descr="viz2_seaso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80160"/>
            <a:ext cx="6583680" cy="40789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Pollutant Overview: Ozone Dominates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Ozone: 54% of all readings (most common)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PM2.5: 25% of readings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Ozone has highest average AQI (51.6)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PM10 has extreme outliers (max: 20,646!)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CO shows lowest average levels</a:t>
            </a:r>
          </a:p>
        </p:txBody>
      </p:sp>
      <p:pic>
        <p:nvPicPr>
          <p:cNvPr id="5" name="Picture 4" descr="viz8_pollutant_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80160"/>
            <a:ext cx="6583680" cy="51634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Pollutant Seasonality: Different Pollutants Peak at Different Times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Ozone surges dramatically in summer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PM2.5 peaks in winter months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NO2 relatively stable year-round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PM10 shows spring peaks (dust seasons)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Understanding seasonality helps planning</a:t>
            </a:r>
          </a:p>
        </p:txBody>
      </p:sp>
      <p:pic>
        <p:nvPicPr>
          <p:cNvPr id="5" name="Picture 4" descr="viz9_pollutant_seasonal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80160"/>
            <a:ext cx="6583680" cy="36719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003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State Rankings: Who Has the Worst Air Quality?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572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District of Columbia leads (70.3 AQI)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California second worst (63.8 AQI)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Utah, Rhode Island, Maryland follow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Mississippi has best air (46.4 AQI)</a:t>
            </a:r>
          </a:p>
          <a:p>
            <a:pPr>
              <a:spcBef>
                <a:spcPts val="1200"/>
              </a:spcBef>
              <a:defRPr sz="1800">
                <a:solidFill>
                  <a:srgbClr val="323232"/>
                </a:solidFill>
              </a:defRPr>
            </a:pPr>
            <a:r>
              <a:t>• Most states fall in 'Good' category</a:t>
            </a:r>
          </a:p>
        </p:txBody>
      </p:sp>
      <p:pic>
        <p:nvPicPr>
          <p:cNvPr id="5" name="Picture 4" descr="viz4_state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280160"/>
            <a:ext cx="6583680" cy="4677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